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11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4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50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0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0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12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63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59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0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91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56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98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accent1">
                <a:tint val="66000"/>
                <a:satMod val="160000"/>
              </a:schemeClr>
            </a:gs>
            <a:gs pos="8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8C3C-5401-47E0-A3B6-082934076CA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2D49-8C86-4927-8491-D0B3A1DB7D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</a:rPr>
              <a:t>V Curso de Terapias Continuas de Reemplazo Renal en pacientes críticos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44016" y="681385"/>
            <a:ext cx="2915816" cy="5261622"/>
          </a:xfrm>
        </p:spPr>
        <p:txBody>
          <a:bodyPr>
            <a:noAutofit/>
          </a:bodyPr>
          <a:lstStyle/>
          <a:p>
            <a:r>
              <a:rPr lang="es-ES" sz="1600" b="0" i="0" u="none" strike="noStrike" baseline="0" dirty="0" smtClean="0">
                <a:solidFill>
                  <a:srgbClr val="000000"/>
                </a:solidFill>
                <a:latin typeface="DINPro-Light"/>
              </a:rPr>
              <a:t>miércoles, 25 de </a:t>
            </a:r>
            <a:r>
              <a:rPr lang="es-ES" sz="1600" dirty="0" smtClean="0">
                <a:solidFill>
                  <a:srgbClr val="000000"/>
                </a:solidFill>
                <a:latin typeface="DINPro-Light"/>
              </a:rPr>
              <a:t>O</a:t>
            </a:r>
            <a:r>
              <a:rPr lang="es-ES" sz="1600" b="0" i="0" u="none" strike="noStrike" baseline="0" dirty="0" smtClean="0">
                <a:solidFill>
                  <a:srgbClr val="000000"/>
                </a:solidFill>
                <a:latin typeface="DINPro-Light"/>
              </a:rPr>
              <a:t>ctubre</a:t>
            </a:r>
          </a:p>
          <a:p>
            <a:pPr marL="0" indent="0">
              <a:buNone/>
            </a:pPr>
            <a:endParaRPr lang="es-ES" sz="900" b="0" i="0" u="none" strike="noStrike" baseline="0" dirty="0" smtClean="0">
              <a:solidFill>
                <a:srgbClr val="00000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16.00h </a:t>
            </a:r>
            <a:r>
              <a:rPr lang="es-ES" sz="900" b="0" i="0" u="none" strike="noStrike" baseline="0" dirty="0" smtClean="0">
                <a:solidFill>
                  <a:srgbClr val="008080"/>
                </a:solidFill>
                <a:latin typeface="DINPro-Light"/>
              </a:rPr>
              <a:t>Inauguración y presentación del curso.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Dr. D. Juan Antonio Marqués</a:t>
            </a:r>
            <a:r>
              <a:rPr lang="es-ES" sz="900" b="0" i="0" u="none" strike="noStrike" dirty="0" smtClean="0">
                <a:solidFill>
                  <a:srgbClr val="808080"/>
                </a:solidFill>
                <a:latin typeface="DINPro-Light"/>
              </a:rPr>
              <a:t> </a:t>
            </a:r>
            <a:r>
              <a:rPr lang="es-ES" sz="900" b="0" i="0" u="none" strike="noStrike" dirty="0" err="1" smtClean="0">
                <a:solidFill>
                  <a:srgbClr val="808080"/>
                </a:solidFill>
                <a:latin typeface="DINPro-Light"/>
              </a:rPr>
              <a:t>Espí</a:t>
            </a:r>
            <a:endParaRPr lang="es-ES" sz="90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Director  gerente Hospital Reina Sofía de Murcia</a:t>
            </a:r>
            <a:r>
              <a:rPr lang="es-ES" sz="900" b="0" i="0" u="none" strike="noStrike" dirty="0" smtClean="0">
                <a:solidFill>
                  <a:schemeClr val="accent6"/>
                </a:solidFill>
                <a:latin typeface="DINPro-Light"/>
              </a:rPr>
              <a:t> </a:t>
            </a:r>
            <a:r>
              <a:rPr lang="es-ES" sz="900" b="0" i="0" u="none" strike="noStrike" dirty="0" err="1" smtClean="0">
                <a:solidFill>
                  <a:schemeClr val="accent6"/>
                </a:solidFill>
                <a:latin typeface="DINPro-Light"/>
              </a:rPr>
              <a:t>Area</a:t>
            </a:r>
            <a:r>
              <a:rPr lang="es-ES" sz="900" b="0" i="0" u="none" strike="noStrike" dirty="0" smtClean="0">
                <a:solidFill>
                  <a:schemeClr val="accent6"/>
                </a:solidFill>
                <a:latin typeface="DINPro-Light"/>
              </a:rPr>
              <a:t> VII</a:t>
            </a:r>
            <a:endParaRPr lang="es-ES" sz="900" b="0" i="0" u="none" strike="noStrike" baseline="0" dirty="0" smtClean="0">
              <a:solidFill>
                <a:schemeClr val="accent6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dirty="0" smtClean="0">
                <a:solidFill>
                  <a:schemeClr val="bg1">
                    <a:lumMod val="50000"/>
                  </a:schemeClr>
                </a:solidFill>
                <a:latin typeface="DINPro-Light"/>
              </a:rPr>
              <a:t>Dr. J. C. Pardo  Talavera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Jefe Servicio de UCI Hospital Reina Sofía de Murcia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Dra. Isabel Cremades Navalón</a:t>
            </a:r>
          </a:p>
          <a:p>
            <a:pPr marL="0" indent="0">
              <a:buNone/>
            </a:pPr>
            <a:r>
              <a:rPr lang="es-ES" sz="900" dirty="0" smtClean="0">
                <a:solidFill>
                  <a:schemeClr val="accent6"/>
                </a:solidFill>
                <a:latin typeface="DINPro-Light"/>
              </a:rPr>
              <a:t>Coordinadora del curso. Médico </a:t>
            </a:r>
            <a:r>
              <a:rPr lang="es-ES" sz="900" dirty="0" err="1" smtClean="0">
                <a:solidFill>
                  <a:schemeClr val="accent6"/>
                </a:solidFill>
                <a:latin typeface="DINPro-Light"/>
              </a:rPr>
              <a:t>Adfjunto</a:t>
            </a:r>
            <a:r>
              <a:rPr lang="es-ES" sz="900" dirty="0" smtClean="0">
                <a:solidFill>
                  <a:schemeClr val="accent6"/>
                </a:solidFill>
                <a:latin typeface="DINPro-Light"/>
              </a:rPr>
              <a:t> UCI Reina Sofía</a:t>
            </a:r>
            <a:endParaRPr lang="es-ES" sz="900" b="0" i="0" u="none" strike="noStrike" baseline="0" dirty="0" smtClean="0">
              <a:solidFill>
                <a:schemeClr val="accent6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D. </a:t>
            </a:r>
            <a:r>
              <a:rPr lang="es-ES" sz="900" b="0" i="0" u="none" strike="noStrike" baseline="0" dirty="0" err="1" smtClean="0">
                <a:solidFill>
                  <a:srgbClr val="808080"/>
                </a:solidFill>
                <a:latin typeface="DINPro-Light"/>
              </a:rPr>
              <a:t>Jose</a:t>
            </a: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 Mª </a:t>
            </a:r>
            <a:r>
              <a:rPr lang="es-ES" sz="900" b="0" i="0" u="none" strike="noStrike" baseline="0" dirty="0" err="1" smtClean="0">
                <a:solidFill>
                  <a:srgbClr val="808080"/>
                </a:solidFill>
                <a:latin typeface="DINPro-Light"/>
              </a:rPr>
              <a:t>Martinez</a:t>
            </a: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 Oliva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Supervisor de UCI, Hospital Reina Sofía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0C0C0C"/>
                </a:solidFill>
                <a:latin typeface="DINPro-Light"/>
              </a:rPr>
              <a:t>Cuestionario inicial del curso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16.30h </a:t>
            </a:r>
            <a:r>
              <a:rPr lang="es-ES" sz="900" b="0" i="0" u="none" strike="noStrike" baseline="0" dirty="0" smtClean="0">
                <a:solidFill>
                  <a:schemeClr val="accent5">
                    <a:lumMod val="75000"/>
                  </a:schemeClr>
                </a:solidFill>
                <a:latin typeface="DINPro-Light"/>
              </a:rPr>
              <a:t>Disfunción renal agudo y TCRR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Dra. Isabel Cremades Navalón</a:t>
            </a:r>
          </a:p>
          <a:p>
            <a:pPr marL="0" indent="0">
              <a:buNone/>
            </a:pPr>
            <a:r>
              <a:rPr lang="pt-BR" sz="90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Médico Adjunto UCI Hospital Reina Sofia</a:t>
            </a:r>
          </a:p>
          <a:p>
            <a:pPr marL="0" indent="0">
              <a:buNone/>
            </a:pPr>
            <a:endParaRPr lang="es-ES" sz="90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17.30h </a:t>
            </a:r>
            <a:r>
              <a:rPr lang="es-ES" sz="900" b="0" i="0" u="none" strike="noStrike" baseline="0" dirty="0" smtClean="0">
                <a:solidFill>
                  <a:srgbClr val="000000"/>
                </a:solidFill>
                <a:latin typeface="DINPro-Light"/>
              </a:rPr>
              <a:t>Pausa café</a:t>
            </a:r>
          </a:p>
          <a:p>
            <a:pPr marL="0" indent="0">
              <a:buNone/>
            </a:pPr>
            <a:endParaRPr lang="es-ES" sz="90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18.00h </a:t>
            </a:r>
            <a:r>
              <a:rPr lang="es-ES" sz="900" b="0" i="0" u="none" strike="noStrike" baseline="0" dirty="0" smtClean="0">
                <a:solidFill>
                  <a:srgbClr val="008080"/>
                </a:solidFill>
                <a:latin typeface="DINPro-Light"/>
              </a:rPr>
              <a:t>Indicaciones renales y no renales de las </a:t>
            </a:r>
            <a:r>
              <a:rPr lang="es-ES" sz="900" dirty="0" smtClean="0">
                <a:solidFill>
                  <a:srgbClr val="008080"/>
                </a:solidFill>
                <a:latin typeface="DINPro-Light"/>
              </a:rPr>
              <a:t>TCRR</a:t>
            </a:r>
            <a:endParaRPr lang="es-ES" sz="900" b="0" i="0" u="none" strike="noStrike" baseline="0" dirty="0" smtClean="0">
              <a:solidFill>
                <a:srgbClr val="00808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Dra. Lisa Ortín Katnich</a:t>
            </a:r>
          </a:p>
          <a:p>
            <a:pPr marL="0" indent="0">
              <a:buNone/>
            </a:pPr>
            <a:r>
              <a:rPr lang="pt-BR" sz="900" b="0" i="0" u="none" strike="noStrike" baseline="0" dirty="0" smtClean="0">
                <a:solidFill>
                  <a:srgbClr val="E27000"/>
                </a:solidFill>
                <a:latin typeface="DINPro-Light"/>
              </a:rPr>
              <a:t>Médico Adjunto UCI Hospital Reina Sofia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18.30h </a:t>
            </a:r>
            <a:r>
              <a:rPr lang="es-ES" sz="900" b="0" i="0" u="none" strike="noStrike" baseline="0" dirty="0" smtClean="0">
                <a:solidFill>
                  <a:srgbClr val="008080"/>
                </a:solidFill>
                <a:latin typeface="DINPro-Light"/>
              </a:rPr>
              <a:t>Dosis, inicio y finalización de las TCRR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Dr. José Ros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E27000"/>
                </a:solidFill>
                <a:latin typeface="DINPro-Light"/>
              </a:rPr>
              <a:t>Médico Adjunto UCI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E27000"/>
                </a:solidFill>
                <a:latin typeface="DINPro-Light"/>
              </a:rPr>
              <a:t>Hospital  Virgen de la </a:t>
            </a:r>
            <a:r>
              <a:rPr lang="es-ES" sz="900" b="0" i="0" u="none" strike="noStrike" baseline="0" dirty="0" err="1" smtClean="0">
                <a:solidFill>
                  <a:srgbClr val="E27000"/>
                </a:solidFill>
                <a:latin typeface="DINPro-Light"/>
              </a:rPr>
              <a:t>Arrixaca</a:t>
            </a:r>
            <a:endParaRPr lang="es-ES" sz="900" b="0" i="0" u="none" strike="noStrike" baseline="0" dirty="0" smtClean="0">
              <a:solidFill>
                <a:srgbClr val="E2700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19.30h </a:t>
            </a:r>
            <a:r>
              <a:rPr lang="es-ES" sz="900" b="0" i="0" u="none" strike="noStrike" baseline="0" dirty="0" smtClean="0">
                <a:solidFill>
                  <a:srgbClr val="008080"/>
                </a:solidFill>
                <a:latin typeface="DINPro-Light"/>
              </a:rPr>
              <a:t>Accesos vasculares</a:t>
            </a: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Dr. Cesar</a:t>
            </a:r>
            <a:r>
              <a:rPr lang="es-ES" sz="900" b="0" i="0" u="none" strike="noStrike" dirty="0" smtClean="0">
                <a:solidFill>
                  <a:srgbClr val="808080"/>
                </a:solidFill>
                <a:latin typeface="DINPro-Light"/>
              </a:rPr>
              <a:t> Palazón Sánchez</a:t>
            </a:r>
            <a:endParaRPr lang="es-ES" sz="90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E27000"/>
                </a:solidFill>
                <a:latin typeface="DINPro-Light"/>
              </a:rPr>
              <a:t>Médico Adjunto UCI </a:t>
            </a:r>
          </a:p>
          <a:p>
            <a:pPr marL="0" indent="0">
              <a:buNone/>
            </a:pPr>
            <a:r>
              <a:rPr lang="es-ES" sz="900" dirty="0" smtClean="0">
                <a:solidFill>
                  <a:srgbClr val="E27000"/>
                </a:solidFill>
                <a:latin typeface="DINPro-Light"/>
              </a:rPr>
              <a:t>Hospital </a:t>
            </a:r>
            <a:r>
              <a:rPr lang="es-ES" sz="900" b="0" i="0" u="none" strike="noStrike" baseline="0" dirty="0" smtClean="0">
                <a:solidFill>
                  <a:srgbClr val="E27000"/>
                </a:solidFill>
                <a:latin typeface="DINPro-Light"/>
              </a:rPr>
              <a:t>Reina Sofía de Murcia</a:t>
            </a:r>
          </a:p>
          <a:p>
            <a:pPr marL="0" indent="0" algn="just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20.00h </a:t>
            </a:r>
            <a:r>
              <a:rPr lang="es-ES" sz="900" dirty="0">
                <a:solidFill>
                  <a:schemeClr val="accent5">
                    <a:lumMod val="75000"/>
                  </a:schemeClr>
                </a:solidFill>
                <a:latin typeface="DINPro-Light"/>
              </a:rPr>
              <a:t>Membranas y fluidos</a:t>
            </a:r>
          </a:p>
          <a:p>
            <a:pPr marL="0" indent="0" algn="just">
              <a:buNone/>
            </a:pP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Dra. Fátima Martínez Lozano</a:t>
            </a:r>
          </a:p>
          <a:p>
            <a:pPr marL="0" indent="0" algn="just">
              <a:buNone/>
            </a:pPr>
            <a:r>
              <a:rPr lang="es-ES" sz="900" dirty="0">
                <a:solidFill>
                  <a:schemeClr val="accent6"/>
                </a:solidFill>
                <a:latin typeface="DINPro-Light"/>
              </a:rPr>
              <a:t>Médico Adjunto UCI Hospital Reina </a:t>
            </a:r>
            <a:r>
              <a:rPr lang="es-ES" sz="900" dirty="0" err="1">
                <a:solidFill>
                  <a:schemeClr val="accent6"/>
                </a:solidFill>
                <a:latin typeface="DINPro-Light"/>
              </a:rPr>
              <a:t>Sofia</a:t>
            </a:r>
            <a:endParaRPr lang="es-ES" sz="900" dirty="0">
              <a:solidFill>
                <a:schemeClr val="accent6"/>
              </a:solidFill>
              <a:latin typeface="DINPro-Light"/>
            </a:endParaRPr>
          </a:p>
          <a:p>
            <a:pPr marL="0" indent="0">
              <a:buNone/>
            </a:pPr>
            <a:r>
              <a:rPr lang="es-ES" sz="900" b="0" i="0" u="none" strike="noStrike" baseline="0" dirty="0" smtClean="0">
                <a:solidFill>
                  <a:srgbClr val="808080"/>
                </a:solidFill>
                <a:latin typeface="DINPro-Light"/>
              </a:rPr>
              <a:t>20.30h </a:t>
            </a:r>
            <a:r>
              <a:rPr lang="es-ES" sz="900" b="0" i="0" u="none" strike="noStrike" baseline="0" dirty="0" smtClean="0">
                <a:solidFill>
                  <a:srgbClr val="000000"/>
                </a:solidFill>
                <a:latin typeface="DINPro-Light"/>
              </a:rPr>
              <a:t>Fin de la Jornada</a:t>
            </a:r>
            <a:endParaRPr lang="es-ES" sz="9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5086" y="645530"/>
            <a:ext cx="3024336" cy="621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b="0" i="0" u="none" strike="noStrike" baseline="0" dirty="0" smtClean="0">
                <a:solidFill>
                  <a:srgbClr val="000000"/>
                </a:solidFill>
                <a:latin typeface="DINPro-Light"/>
              </a:rPr>
              <a:t>jueves, 26 de Octubre</a:t>
            </a:r>
          </a:p>
          <a:p>
            <a:endParaRPr lang="es-ES" sz="1600" b="0" i="0" u="none" strike="noStrike" baseline="0" dirty="0" smtClean="0">
              <a:solidFill>
                <a:srgbClr val="000000"/>
              </a:solidFill>
              <a:latin typeface="DINPro-Light"/>
            </a:endParaRPr>
          </a:p>
          <a:p>
            <a:pPr lvl="0">
              <a:spcBef>
                <a:spcPct val="20000"/>
              </a:spcBef>
            </a:pPr>
            <a:r>
              <a:rPr lang="es-ES" sz="1050" dirty="0" smtClean="0">
                <a:solidFill>
                  <a:srgbClr val="808080"/>
                </a:solidFill>
                <a:latin typeface="DINPro-Light"/>
              </a:rPr>
              <a:t>9</a:t>
            </a:r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.00h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Anticoagulación y anticoagulación con citrato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Dr. Ana </a:t>
            </a:r>
            <a:r>
              <a:rPr lang="es-ES" sz="1050" b="0" i="0" u="none" strike="noStrike" baseline="0" dirty="0" err="1" smtClean="0">
                <a:solidFill>
                  <a:srgbClr val="808080"/>
                </a:solidFill>
                <a:latin typeface="DINPro-Light"/>
              </a:rPr>
              <a:t>Renedo</a:t>
            </a:r>
            <a:endParaRPr lang="es-ES" sz="105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algn="just"/>
            <a:r>
              <a:rPr lang="pt-BR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Médico Adjunto UCI Hospital Morales </a:t>
            </a:r>
            <a:r>
              <a:rPr lang="pt-BR" sz="1050" b="0" i="0" u="none" strike="noStrike" baseline="0" dirty="0" err="1" smtClean="0">
                <a:solidFill>
                  <a:schemeClr val="accent6"/>
                </a:solidFill>
                <a:latin typeface="DINPro-Light"/>
              </a:rPr>
              <a:t>Meseguer</a:t>
            </a:r>
            <a:endParaRPr lang="pt-BR" sz="1050" b="0" i="0" u="none" strike="noStrike" baseline="0" dirty="0" smtClean="0">
              <a:solidFill>
                <a:schemeClr val="accent6"/>
              </a:solidFill>
              <a:latin typeface="DINPro-Light"/>
            </a:endParaRPr>
          </a:p>
          <a:p>
            <a:pPr algn="just"/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10.00h </a:t>
            </a:r>
            <a:r>
              <a:rPr lang="es-ES" sz="1050" dirty="0">
                <a:solidFill>
                  <a:schemeClr val="accent5">
                    <a:lumMod val="75000"/>
                  </a:schemeClr>
                </a:solidFill>
                <a:latin typeface="DINPro-Light"/>
              </a:rPr>
              <a:t>Monitorización y aplicación práctica</a:t>
            </a:r>
          </a:p>
          <a:p>
            <a:pPr algn="just"/>
            <a:r>
              <a:rPr lang="es-E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Dra. Isabel </a:t>
            </a:r>
            <a:r>
              <a:rPr lang="es-E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Cremades</a:t>
            </a:r>
            <a:r>
              <a:rPr lang="es-ES" sz="1050" dirty="0" smtClean="0">
                <a:solidFill>
                  <a:schemeClr val="accent6"/>
                </a:solidFill>
                <a:latin typeface="DINPro-Light"/>
              </a:rPr>
              <a:t>.</a:t>
            </a:r>
          </a:p>
          <a:p>
            <a:pPr algn="just"/>
            <a:r>
              <a:rPr lang="es-ES" sz="1050" dirty="0" smtClean="0">
                <a:solidFill>
                  <a:schemeClr val="accent6"/>
                </a:solidFill>
                <a:latin typeface="DINPro-Light"/>
              </a:rPr>
              <a:t>UCI </a:t>
            </a:r>
            <a:r>
              <a:rPr lang="es-ES" sz="1050" dirty="0">
                <a:solidFill>
                  <a:schemeClr val="accent6"/>
                </a:solidFill>
                <a:latin typeface="DINPro-Light"/>
              </a:rPr>
              <a:t>Hospital Reina </a:t>
            </a:r>
            <a:r>
              <a:rPr lang="es-ES" sz="1050" dirty="0" err="1">
                <a:solidFill>
                  <a:schemeClr val="accent6"/>
                </a:solidFill>
                <a:latin typeface="DINPro-Light"/>
              </a:rPr>
              <a:t>Sofia</a:t>
            </a:r>
            <a:endParaRPr lang="es-ES" sz="1050" dirty="0">
              <a:solidFill>
                <a:schemeClr val="accent6"/>
              </a:solidFill>
              <a:latin typeface="DINPro-Light"/>
            </a:endParaRP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11.00h </a:t>
            </a:r>
            <a:r>
              <a:rPr lang="es-ES" sz="1050" b="0" i="0" u="none" strike="noStrike" baseline="0" dirty="0" smtClean="0">
                <a:solidFill>
                  <a:srgbClr val="000000"/>
                </a:solidFill>
                <a:latin typeface="DINPro-Light"/>
              </a:rPr>
              <a:t>Pausa café</a:t>
            </a:r>
          </a:p>
          <a:p>
            <a:pPr lvl="0">
              <a:spcBef>
                <a:spcPct val="20000"/>
              </a:spcBef>
            </a:pPr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11.30h </a:t>
            </a:r>
            <a:r>
              <a:rPr lang="es-ES" sz="1000" dirty="0">
                <a:solidFill>
                  <a:srgbClr val="008080"/>
                </a:solidFill>
                <a:latin typeface="DINPro-Light"/>
              </a:rPr>
              <a:t>Complicaciones de las TCRR</a:t>
            </a:r>
          </a:p>
          <a:p>
            <a:pPr lvl="0">
              <a:spcBef>
                <a:spcPct val="20000"/>
              </a:spcBef>
            </a:pPr>
            <a:r>
              <a:rPr lang="es-ES" sz="1000" dirty="0">
                <a:solidFill>
                  <a:srgbClr val="808080"/>
                </a:solidFill>
                <a:latin typeface="DINPro-Light"/>
              </a:rPr>
              <a:t>Dra. Carmen </a:t>
            </a:r>
            <a:r>
              <a:rPr lang="es-ES" sz="1000" dirty="0" err="1">
                <a:solidFill>
                  <a:srgbClr val="808080"/>
                </a:solidFill>
                <a:latin typeface="DINPro-Light"/>
              </a:rPr>
              <a:t>Susarte</a:t>
            </a:r>
            <a:r>
              <a:rPr lang="es-ES" sz="1000" dirty="0">
                <a:solidFill>
                  <a:srgbClr val="808080"/>
                </a:solidFill>
                <a:latin typeface="DINPro-Light"/>
              </a:rPr>
              <a:t> Julia</a:t>
            </a:r>
          </a:p>
          <a:p>
            <a:pPr lvl="0">
              <a:spcBef>
                <a:spcPct val="20000"/>
              </a:spcBef>
            </a:pPr>
            <a:r>
              <a:rPr lang="pt-BR" sz="1000" dirty="0">
                <a:solidFill>
                  <a:schemeClr val="accent6"/>
                </a:solidFill>
                <a:latin typeface="DINPro-Light"/>
              </a:rPr>
              <a:t>Médico Adjunto UCI Hospital de </a:t>
            </a:r>
            <a:r>
              <a:rPr lang="pt-BR" sz="1000" dirty="0" err="1">
                <a:solidFill>
                  <a:schemeClr val="accent6"/>
                </a:solidFill>
                <a:latin typeface="DINPro-Light"/>
              </a:rPr>
              <a:t>Hellín</a:t>
            </a:r>
            <a:endParaRPr lang="pt-BR" sz="1000" dirty="0">
              <a:solidFill>
                <a:schemeClr val="accent6"/>
              </a:solidFill>
              <a:latin typeface="DINPro-Light"/>
            </a:endParaRPr>
          </a:p>
          <a:p>
            <a:pPr algn="just"/>
            <a:r>
              <a:rPr lang="es-ES" sz="1050" dirty="0" smtClean="0">
                <a:solidFill>
                  <a:srgbClr val="808080"/>
                </a:solidFill>
                <a:latin typeface="DINPro-Light"/>
              </a:rPr>
              <a:t>12:00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Dosificación y Ajuste de Antibióticos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Dr. Manuel Herrera</a:t>
            </a:r>
          </a:p>
          <a:p>
            <a:pPr algn="just"/>
            <a:r>
              <a:rPr lang="pt-BR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Médico Adjunto de UCI. Hospital Carlos </a:t>
            </a:r>
            <a:r>
              <a:rPr lang="pt-BR" sz="1050" b="0" i="0" u="none" strike="noStrike" baseline="0" dirty="0" err="1" smtClean="0">
                <a:solidFill>
                  <a:schemeClr val="accent6"/>
                </a:solidFill>
                <a:latin typeface="DINPro-Light"/>
              </a:rPr>
              <a:t>Haya</a:t>
            </a:r>
            <a:r>
              <a:rPr lang="pt-BR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 de Málaga</a:t>
            </a:r>
          </a:p>
          <a:p>
            <a:pPr lvl="0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12.30h</a:t>
            </a:r>
            <a:r>
              <a:rPr lang="es-ES" sz="1050" dirty="0">
                <a:solidFill>
                  <a:srgbClr val="008080"/>
                </a:solidFill>
                <a:latin typeface="DINPro-Light"/>
              </a:rPr>
              <a:t> Otras terapias: Depuración </a:t>
            </a:r>
            <a:r>
              <a:rPr lang="es-ES" sz="1050" dirty="0" err="1">
                <a:solidFill>
                  <a:srgbClr val="008080"/>
                </a:solidFill>
                <a:latin typeface="DINPro-Light"/>
              </a:rPr>
              <a:t>extrahepática</a:t>
            </a:r>
            <a:r>
              <a:rPr lang="es-ES" sz="1050" dirty="0">
                <a:solidFill>
                  <a:srgbClr val="008080"/>
                </a:solidFill>
                <a:latin typeface="DINPro-Light"/>
              </a:rPr>
              <a:t> (MARS) y Extracción de CO2 en depuración extracorpórea.</a:t>
            </a:r>
          </a:p>
          <a:p>
            <a:pPr lvl="0"/>
            <a:r>
              <a:rPr lang="es-E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Dr. M. </a:t>
            </a:r>
            <a:r>
              <a:rPr lang="es-E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Herrera</a:t>
            </a:r>
            <a:r>
              <a:rPr lang="es-ES" sz="1050" dirty="0" smtClean="0">
                <a:solidFill>
                  <a:schemeClr val="accent6"/>
                </a:solidFill>
                <a:latin typeface="DINPro-Light"/>
              </a:rPr>
              <a:t>. Medico Adjunto Hospital Carlos Haya de Málaga</a:t>
            </a:r>
            <a:endParaRPr lang="es-ES" sz="1050" b="0" i="0" u="none" strike="noStrike" baseline="0" dirty="0" smtClean="0">
              <a:solidFill>
                <a:schemeClr val="accent6"/>
              </a:solidFill>
              <a:latin typeface="DINPro-Light"/>
            </a:endParaRP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14.00h </a:t>
            </a:r>
            <a:r>
              <a:rPr lang="es-ES" sz="1050" b="0" i="0" u="none" strike="noStrike" baseline="0" dirty="0" smtClean="0">
                <a:solidFill>
                  <a:srgbClr val="000000"/>
                </a:solidFill>
                <a:latin typeface="DINPro-Light"/>
              </a:rPr>
              <a:t>Almuerzo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15.00h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Talleres prácticos de montaje y cebado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Francisco Camacho y Francisco </a:t>
            </a:r>
            <a:r>
              <a:rPr lang="es-ES" sz="1050" b="0" i="0" u="none" strike="noStrike" baseline="0" dirty="0" err="1" smtClean="0">
                <a:solidFill>
                  <a:srgbClr val="808080"/>
                </a:solidFill>
                <a:latin typeface="DINPro-Light"/>
              </a:rPr>
              <a:t>Sapena</a:t>
            </a:r>
            <a:endParaRPr lang="es-ES" sz="105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algn="just"/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Especialistas de Terapia. Baxter Renal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17.30h </a:t>
            </a:r>
            <a:r>
              <a:rPr lang="es-ES" sz="1050" b="0" i="0" u="none" strike="noStrike" baseline="0" dirty="0" smtClean="0">
                <a:solidFill>
                  <a:srgbClr val="000000"/>
                </a:solidFill>
                <a:latin typeface="DINPro-Light"/>
              </a:rPr>
              <a:t>Pausa café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18.00h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Casos y aplicación clínica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Dra. Isabel Cremades / José M. Martínez</a:t>
            </a:r>
          </a:p>
          <a:p>
            <a:pPr algn="just"/>
            <a:r>
              <a:rPr lang="pt-BR" sz="1050" b="0" i="0" u="none" strike="noStrike" baseline="0" dirty="0" err="1" smtClean="0">
                <a:solidFill>
                  <a:schemeClr val="accent6"/>
                </a:solidFill>
                <a:latin typeface="DINPro-Light"/>
              </a:rPr>
              <a:t>Servicio</a:t>
            </a:r>
            <a:r>
              <a:rPr lang="pt-BR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 UCI Hospital Reina Sofia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Francisco Camacho y Francisco </a:t>
            </a:r>
            <a:r>
              <a:rPr lang="es-ES" sz="1050" b="0" i="0" u="none" strike="noStrike" baseline="0" dirty="0" err="1" smtClean="0">
                <a:solidFill>
                  <a:srgbClr val="808080"/>
                </a:solidFill>
                <a:latin typeface="DINPro-Light"/>
              </a:rPr>
              <a:t>Sapena</a:t>
            </a:r>
            <a:endParaRPr lang="es-ES" sz="1050" b="0" i="0" u="none" strike="noStrike" baseline="0" dirty="0" smtClean="0">
              <a:solidFill>
                <a:srgbClr val="808080"/>
              </a:solidFill>
              <a:latin typeface="DINPro-Light"/>
            </a:endParaRPr>
          </a:p>
          <a:p>
            <a:pPr algn="just"/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Especialistas de Terapia. Baxter  Renal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20.30h </a:t>
            </a:r>
            <a:r>
              <a:rPr lang="es-ES" sz="1050" b="0" i="0" u="none" strike="noStrike" baseline="0" dirty="0" smtClean="0">
                <a:solidFill>
                  <a:srgbClr val="000000"/>
                </a:solidFill>
                <a:latin typeface="DINPro-Light"/>
              </a:rPr>
              <a:t>Fin de la Jornada</a:t>
            </a:r>
          </a:p>
          <a:p>
            <a:pPr algn="just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21.00h </a:t>
            </a:r>
            <a:r>
              <a:rPr lang="es-ES" sz="1100" b="0" i="0" u="none" strike="noStrike" baseline="0" dirty="0" smtClean="0">
                <a:solidFill>
                  <a:srgbClr val="000000"/>
                </a:solidFill>
                <a:latin typeface="DINPro-Light"/>
              </a:rPr>
              <a:t>Pica-pica para asistentes. Taberna </a:t>
            </a:r>
            <a:r>
              <a:rPr lang="es-ES" sz="1100" b="0" i="0" u="none" strike="noStrike" baseline="0" dirty="0" err="1" smtClean="0">
                <a:solidFill>
                  <a:srgbClr val="000000"/>
                </a:solidFill>
                <a:latin typeface="DINPro-Light"/>
              </a:rPr>
              <a:t>GastroBar</a:t>
            </a:r>
            <a:r>
              <a:rPr lang="es-ES" sz="1100" b="0" i="0" u="none" strike="noStrike" baseline="0" dirty="0" smtClean="0">
                <a:solidFill>
                  <a:srgbClr val="000000"/>
                </a:solidFill>
                <a:latin typeface="DINPro-Light"/>
              </a:rPr>
              <a:t> </a:t>
            </a:r>
            <a:r>
              <a:rPr lang="es-ES" sz="1100" b="0" i="0" u="none" strike="noStrike" baseline="0" dirty="0" err="1" smtClean="0">
                <a:solidFill>
                  <a:srgbClr val="000000"/>
                </a:solidFill>
                <a:latin typeface="DINPro-Light"/>
              </a:rPr>
              <a:t>Moralito</a:t>
            </a:r>
            <a:endParaRPr lang="es-ES" sz="1100" b="0" i="0" u="none" strike="noStrike" baseline="0" dirty="0" smtClean="0">
              <a:solidFill>
                <a:srgbClr val="000000"/>
              </a:solidFill>
              <a:latin typeface="DINPro-Ligh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28184" y="671987"/>
            <a:ext cx="2771800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1600" b="0" i="0" u="none" strike="noStrike" baseline="0" dirty="0" smtClean="0">
                <a:solidFill>
                  <a:srgbClr val="000000"/>
                </a:solidFill>
                <a:latin typeface="DINPro-Light"/>
              </a:rPr>
              <a:t>viernes, 27 de Octubre</a:t>
            </a:r>
          </a:p>
          <a:p>
            <a:endParaRPr lang="es-ES" sz="1600" b="0" i="0" u="none" strike="noStrike" baseline="0" dirty="0" smtClean="0">
              <a:solidFill>
                <a:srgbClr val="000000"/>
              </a:solidFill>
              <a:latin typeface="DINPro-Light"/>
            </a:endParaRPr>
          </a:p>
          <a:p>
            <a:pPr lvl="0"/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9:00h </a:t>
            </a:r>
            <a:r>
              <a:rPr lang="es-ES" sz="1050" b="0" i="0" u="none" strike="noStrike" baseline="0" dirty="0" smtClean="0">
                <a:solidFill>
                  <a:schemeClr val="accent5"/>
                </a:solidFill>
                <a:latin typeface="DINPro-Light"/>
              </a:rPr>
              <a:t>Anticoagulación con citrato. Montaje ,</a:t>
            </a:r>
            <a:r>
              <a:rPr lang="es-ES" sz="1050" b="0" i="0" u="none" strike="noStrike" dirty="0" smtClean="0">
                <a:solidFill>
                  <a:schemeClr val="accent5"/>
                </a:solidFill>
                <a:latin typeface="DINPro-Light"/>
              </a:rPr>
              <a:t> problemas y soluciones ( opcional</a:t>
            </a:r>
            <a:r>
              <a:rPr lang="es-ES" sz="1050" b="0" i="0" u="none" strike="noStrike" dirty="0" smtClean="0">
                <a:solidFill>
                  <a:srgbClr val="808080"/>
                </a:solidFill>
                <a:latin typeface="DINPro-Light"/>
              </a:rPr>
              <a:t> )</a:t>
            </a:r>
          </a:p>
          <a:p>
            <a:pPr lvl="0"/>
            <a:r>
              <a:rPr lang="es-ES" sz="1050" baseline="0" dirty="0" smtClean="0">
                <a:solidFill>
                  <a:srgbClr val="808080"/>
                </a:solidFill>
                <a:latin typeface="DINPro-Light"/>
              </a:rPr>
              <a:t>D.</a:t>
            </a:r>
            <a:r>
              <a:rPr lang="es-ES" sz="1050" dirty="0" smtClean="0">
                <a:solidFill>
                  <a:srgbClr val="808080"/>
                </a:solidFill>
                <a:latin typeface="DINPro-Light"/>
              </a:rPr>
              <a:t> Francisco Paredes</a:t>
            </a:r>
          </a:p>
          <a:p>
            <a:pPr lvl="0"/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DUE</a:t>
            </a:r>
            <a:r>
              <a:rPr lang="es-ES" sz="1050" b="0" i="0" u="none" strike="noStrike" dirty="0" smtClean="0">
                <a:solidFill>
                  <a:schemeClr val="accent6"/>
                </a:solidFill>
                <a:latin typeface="DINPro-Light"/>
              </a:rPr>
              <a:t> UCI Reina Sofía</a:t>
            </a:r>
            <a:endParaRPr lang="es-ES" sz="1050" b="0" i="0" u="none" strike="noStrike" baseline="0" dirty="0" smtClean="0">
              <a:solidFill>
                <a:schemeClr val="accent6"/>
              </a:solidFill>
              <a:latin typeface="DINPro-Light"/>
            </a:endParaRPr>
          </a:p>
          <a:p>
            <a:pPr lvl="0"/>
            <a:endParaRPr lang="es-ES" sz="1050" dirty="0">
              <a:solidFill>
                <a:srgbClr val="808080"/>
              </a:solidFill>
              <a:latin typeface="DINPro-Light"/>
            </a:endParaRPr>
          </a:p>
          <a:p>
            <a:pPr lvl="0"/>
            <a:r>
              <a:rPr lang="es-ES" sz="1050" b="0" i="0" u="none" strike="noStrike" baseline="0" smtClean="0">
                <a:solidFill>
                  <a:srgbClr val="808080"/>
                </a:solidFill>
                <a:latin typeface="DINPro-Light"/>
              </a:rPr>
              <a:t>10.30h </a:t>
            </a:r>
            <a:r>
              <a:rPr lang="es-ES" sz="1050" dirty="0" smtClean="0">
                <a:solidFill>
                  <a:srgbClr val="008080"/>
                </a:solidFill>
                <a:latin typeface="DINPro-Light"/>
              </a:rPr>
              <a:t>Nuevos </a:t>
            </a:r>
            <a:r>
              <a:rPr lang="es-ES" sz="1050" dirty="0">
                <a:solidFill>
                  <a:srgbClr val="008080"/>
                </a:solidFill>
                <a:latin typeface="DINPro-Light"/>
              </a:rPr>
              <a:t>tratamientos para la sepsis</a:t>
            </a:r>
          </a:p>
          <a:p>
            <a:pPr lvl="0"/>
            <a:r>
              <a:rPr lang="es-E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Dr. </a:t>
            </a:r>
            <a:r>
              <a:rPr lang="es-E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INPro-Light"/>
              </a:rPr>
              <a:t>E. Palencia</a:t>
            </a:r>
            <a:r>
              <a:rPr lang="es-ES" sz="1050" dirty="0" smtClean="0">
                <a:solidFill>
                  <a:schemeClr val="accent6"/>
                </a:solidFill>
                <a:latin typeface="DINPro-Light"/>
              </a:rPr>
              <a:t>. Médico UCI Hospital Infanta Leonor  de Madrid</a:t>
            </a:r>
            <a:endParaRPr lang="es-ES" sz="1050" dirty="0">
              <a:solidFill>
                <a:schemeClr val="accent6"/>
              </a:solidFill>
              <a:latin typeface="DINPro-Light"/>
            </a:endParaRPr>
          </a:p>
          <a:p>
            <a:r>
              <a:rPr lang="es-ES" sz="1050" b="0" i="0" u="none" strike="noStrike" baseline="0" dirty="0" smtClean="0">
                <a:solidFill>
                  <a:srgbClr val="000000"/>
                </a:solidFill>
                <a:latin typeface="DINPro-Light"/>
              </a:rPr>
              <a:t>11.30h Pausa café</a:t>
            </a:r>
          </a:p>
          <a:p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12.00h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Prueba teórica / práctica</a:t>
            </a:r>
          </a:p>
          <a:p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14.00h </a:t>
            </a:r>
            <a:r>
              <a:rPr lang="es-ES" sz="1050" b="0" i="0" u="none" strike="noStrike" baseline="0" dirty="0" smtClean="0">
                <a:solidFill>
                  <a:srgbClr val="008080"/>
                </a:solidFill>
                <a:latin typeface="DINPro-Light"/>
              </a:rPr>
              <a:t>Clausura del curso</a:t>
            </a:r>
          </a:p>
          <a:p>
            <a:r>
              <a:rPr lang="es-ES" sz="1050" b="0" i="0" u="none" strike="noStrike" baseline="0" dirty="0" smtClean="0">
                <a:solidFill>
                  <a:srgbClr val="808080"/>
                </a:solidFill>
                <a:latin typeface="DINPro-Light"/>
              </a:rPr>
              <a:t>Dra. Isabel Cremades Navalón</a:t>
            </a:r>
          </a:p>
          <a:p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Coordinadora del Curso</a:t>
            </a:r>
          </a:p>
          <a:p>
            <a:r>
              <a:rPr lang="es-ES" sz="1050" b="0" i="0" u="none" strike="noStrike" baseline="0" dirty="0" smtClean="0">
                <a:solidFill>
                  <a:schemeClr val="accent6"/>
                </a:solidFill>
                <a:latin typeface="DINPro-Light"/>
              </a:rPr>
              <a:t>Medico Adjunto de UCI, Hospital Reina Sofía</a:t>
            </a:r>
            <a:endParaRPr lang="es-ES" sz="105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-25999" y="-139067"/>
            <a:ext cx="9153525" cy="7235826"/>
            <a:chOff x="0" y="-85"/>
            <a:chExt cx="5766" cy="4558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" y="0"/>
              <a:ext cx="57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85"/>
              <a:ext cx="5766" cy="4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CuadroTexto"/>
          <p:cNvSpPr txBox="1"/>
          <p:nvPr/>
        </p:nvSpPr>
        <p:spPr>
          <a:xfrm>
            <a:off x="6372200" y="2342810"/>
            <a:ext cx="2561223" cy="1781621"/>
          </a:xfrm>
          <a:custGeom>
            <a:avLst/>
            <a:gdLst>
              <a:gd name="connsiteX0" fmla="*/ 0 w 2520280"/>
              <a:gd name="connsiteY0" fmla="*/ 0 h 1754326"/>
              <a:gd name="connsiteX1" fmla="*/ 2520280 w 2520280"/>
              <a:gd name="connsiteY1" fmla="*/ 0 h 1754326"/>
              <a:gd name="connsiteX2" fmla="*/ 2520280 w 2520280"/>
              <a:gd name="connsiteY2" fmla="*/ 1754326 h 1754326"/>
              <a:gd name="connsiteX3" fmla="*/ 0 w 2520280"/>
              <a:gd name="connsiteY3" fmla="*/ 1754326 h 1754326"/>
              <a:gd name="connsiteX4" fmla="*/ 0 w 2520280"/>
              <a:gd name="connsiteY4" fmla="*/ 0 h 1754326"/>
              <a:gd name="connsiteX0" fmla="*/ 0 w 2561223"/>
              <a:gd name="connsiteY0" fmla="*/ 0 h 1781621"/>
              <a:gd name="connsiteX1" fmla="*/ 2520280 w 2561223"/>
              <a:gd name="connsiteY1" fmla="*/ 0 h 1781621"/>
              <a:gd name="connsiteX2" fmla="*/ 2561223 w 2561223"/>
              <a:gd name="connsiteY2" fmla="*/ 1781621 h 1781621"/>
              <a:gd name="connsiteX3" fmla="*/ 0 w 2561223"/>
              <a:gd name="connsiteY3" fmla="*/ 1754326 h 1781621"/>
              <a:gd name="connsiteX4" fmla="*/ 0 w 2561223"/>
              <a:gd name="connsiteY4" fmla="*/ 0 h 178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223" h="1781621">
                <a:moveTo>
                  <a:pt x="0" y="0"/>
                </a:moveTo>
                <a:lnTo>
                  <a:pt x="2520280" y="0"/>
                </a:lnTo>
                <a:lnTo>
                  <a:pt x="2561223" y="1781621"/>
                </a:lnTo>
                <a:lnTo>
                  <a:pt x="0" y="17543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V CURSO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TERAPIAS CONTINUAS DE REEMPLAZO RENAL EN PACIENTES CRITICOS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Murcia del 25 al 27 de Octubre del 2017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59832" y="836712"/>
            <a:ext cx="153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771800" y="620688"/>
            <a:ext cx="2448272" cy="300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12352"/>
            <a:ext cx="2160240" cy="166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308" y="2636911"/>
            <a:ext cx="2490788" cy="19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3059832" y="6093296"/>
            <a:ext cx="2664296" cy="7647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2995590" y="2636911"/>
            <a:ext cx="2595534" cy="758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 dirty="0" smtClean="0">
                <a:solidFill>
                  <a:schemeClr val="tx1"/>
                </a:solidFill>
              </a:rPr>
              <a:t>INSCRIPCIONES FFIS (CARM)</a:t>
            </a:r>
          </a:p>
          <a:p>
            <a:r>
              <a:rPr lang="es-ES" sz="1100" dirty="0" smtClean="0">
                <a:solidFill>
                  <a:schemeClr val="tx1"/>
                </a:solidFill>
              </a:rPr>
              <a:t>Fianza : 70 e. Descuento 15% Socios SEMICYUC</a:t>
            </a:r>
          </a:p>
          <a:p>
            <a:r>
              <a:rPr lang="es-ES" sz="1100" dirty="0" smtClean="0">
                <a:solidFill>
                  <a:schemeClr val="tx1"/>
                </a:solidFill>
              </a:rPr>
              <a:t>Estado : EN inscripción</a:t>
            </a:r>
          </a:p>
          <a:p>
            <a:r>
              <a:rPr lang="es-ES" sz="1100" dirty="0" smtClean="0">
                <a:solidFill>
                  <a:schemeClr val="tx1"/>
                </a:solidFill>
              </a:rPr>
              <a:t>Modalidad : Presencial</a:t>
            </a:r>
            <a:endParaRPr lang="es-ES" sz="11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938821"/>
            <a:ext cx="2661486" cy="116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35894"/>
            <a:ext cx="1424627" cy="76499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5347035"/>
            <a:ext cx="1424627" cy="98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671" y="4830330"/>
            <a:ext cx="2627337" cy="126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059832" y="4365102"/>
            <a:ext cx="253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 el aval científico de la SEMICYUC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54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476</Words>
  <Application>Microsoft Office PowerPoint</Application>
  <PresentationFormat>Presentación en pantalla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V Curso de Terapias Continuas de Reemplazo Renal en pacientes críticos</vt:lpstr>
      <vt:lpstr>Presentación de PowerPoint</vt:lpstr>
    </vt:vector>
  </TitlesOfParts>
  <Company>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Curso de Terapias Continuas de Reemplazo Renal en pacientes críticos</dc:title>
  <dc:creator>icn57e</dc:creator>
  <cp:lastModifiedBy>icn57e</cp:lastModifiedBy>
  <cp:revision>36</cp:revision>
  <cp:lastPrinted>2017-09-26T08:51:24Z</cp:lastPrinted>
  <dcterms:created xsi:type="dcterms:W3CDTF">2017-03-16T12:26:03Z</dcterms:created>
  <dcterms:modified xsi:type="dcterms:W3CDTF">2017-09-27T09:51:11Z</dcterms:modified>
</cp:coreProperties>
</file>